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5" r:id="rId5"/>
    <p:sldId id="260" r:id="rId6"/>
    <p:sldId id="261" r:id="rId7"/>
    <p:sldId id="262" r:id="rId8"/>
    <p:sldId id="263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024336"/>
          </a:xfrm>
        </p:spPr>
        <p:txBody>
          <a:bodyPr/>
          <a:lstStyle/>
          <a:p>
            <a:r>
              <a:rPr lang="ru-RU" b="1" spc="-1" dirty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rgbClr val="FF0000"/>
                </a:solidFill>
                <a:ea typeface="Verdana" pitchFamily="34" charset="0"/>
                <a:cs typeface="Shruti" pitchFamily="34" charset="0"/>
              </a:rPr>
              <a:t>Дидактическая игра </a:t>
            </a:r>
            <a:r>
              <a:rPr lang="ru-RU" b="1" spc="-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rgbClr val="FF0000"/>
                </a:solidFill>
                <a:latin typeface="Bahnschrift Light SemiCondensed" pitchFamily="34" charset="0"/>
                <a:ea typeface="Verdana" pitchFamily="34" charset="0"/>
                <a:cs typeface="Shruti" pitchFamily="34" charset="0"/>
              </a:rPr>
              <a:t/>
            </a:r>
            <a:br>
              <a:rPr lang="ru-RU" b="1" spc="-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rgbClr val="FF0000"/>
                </a:solidFill>
                <a:latin typeface="Bahnschrift Light SemiCondensed" pitchFamily="34" charset="0"/>
                <a:ea typeface="Verdana" pitchFamily="34" charset="0"/>
                <a:cs typeface="Shruti" pitchFamily="34" charset="0"/>
              </a:rPr>
            </a:br>
            <a:r>
              <a:rPr lang="ru-RU" dirty="0" smtClean="0">
                <a:ln w="254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</a:rPr>
              <a:t>«</a:t>
            </a:r>
            <a:r>
              <a:rPr lang="ru-RU" sz="3200" dirty="0" smtClean="0">
                <a:ln w="254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</a:rPr>
              <a:t>О чём поют герои </a:t>
            </a:r>
            <a:r>
              <a:rPr lang="ru-RU" sz="3200" dirty="0" smtClean="0">
                <a:ln w="254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</a:rPr>
              <a:t>мультфильмов?</a:t>
            </a:r>
            <a:r>
              <a:rPr lang="ru-RU" dirty="0" smtClean="0">
                <a:ln w="254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</a:rPr>
              <a:t>»</a:t>
            </a:r>
            <a:endParaRPr lang="ru-RU" dirty="0">
              <a:ln w="25400">
                <a:solidFill>
                  <a:srgbClr val="00B050"/>
                </a:solidFill>
              </a:ln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7616" y="5445224"/>
            <a:ext cx="3456384" cy="79208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ypesetting" pitchFamily="66" charset="-78"/>
              </a:rPr>
              <a:t>Подгот</a:t>
            </a:r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ypesetting" pitchFamily="66" charset="-78"/>
              </a:rPr>
              <a:t>овила: 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ypesetting" pitchFamily="66" charset="-78"/>
              </a:rPr>
              <a:t>Ефремова М.А.</a:t>
            </a:r>
            <a:endParaRPr lang="ru-RU" sz="20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abic Typesetting" pitchFamily="66" charset="-78"/>
            </a:endParaRPr>
          </a:p>
          <a:p>
            <a:endParaRPr lang="ru-RU" sz="20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495928" y="6237312"/>
            <a:ext cx="648072" cy="526368"/>
          </a:xfrm>
          <a:prstGeom prst="mathMultiply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развития детей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Курлово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cs typeface="Arabic Typesetting" pitchFamily="66" charset="-78"/>
              </a:rPr>
              <a:t>г. </a:t>
            </a:r>
            <a:r>
              <a:rPr lang="ru-RU" dirty="0" err="1" smtClean="0">
                <a:ln w="18415" cmpd="sng">
                  <a:solidFill>
                    <a:schemeClr val="tx1"/>
                  </a:solidFill>
                  <a:prstDash val="solid"/>
                </a:ln>
                <a:cs typeface="Arabic Typesetting" pitchFamily="66" charset="-78"/>
              </a:rPr>
              <a:t>Курлово</a:t>
            </a:r>
            <a:endParaRPr lang="ru-RU" dirty="0" smtClean="0">
              <a:ln w="18415" cmpd="sng">
                <a:solidFill>
                  <a:schemeClr val="tx1"/>
                </a:solidFill>
                <a:prstDash val="solid"/>
              </a:ln>
              <a:cs typeface="Arabic Typesetting" pitchFamily="66" charset="-78"/>
            </a:endParaRPr>
          </a:p>
          <a:p>
            <a:pPr algn="ctr"/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cs typeface="Arabic Typesetting" pitchFamily="66" charset="-78"/>
              </a:rPr>
              <a:t>2020 год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2" name="Рисунок 11" descr="anypics.ru-575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6832"/>
            <a:ext cx="5438378" cy="43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3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950" y="966164"/>
            <a:ext cx="251249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114" y="1184320"/>
            <a:ext cx="2260169" cy="15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707904" y="260648"/>
            <a:ext cx="4968552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пела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Дюдюка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Барбидокская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Подарок для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слона»?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1054450" y="3925716"/>
            <a:ext cx="1968917" cy="688218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Равнобедренный треугольник 24"/>
          <p:cNvSpPr/>
          <p:nvPr/>
        </p:nvSpPr>
        <p:spPr>
          <a:xfrm flipV="1">
            <a:off x="1043428" y="4597574"/>
            <a:ext cx="1957425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6" name="Picture 10" descr="https://avatars.mds.yandex.net/get-zen_doc/1542122/pub_5dbafc76ecfb8000ae7e24ae_5dbafcaf4e057700b0d059e3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75" y="4613934"/>
            <a:ext cx="1480352" cy="10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/>
          <p:cNvSpPr/>
          <p:nvPr/>
        </p:nvSpPr>
        <p:spPr>
          <a:xfrm rot="16200000" flipH="1">
            <a:off x="1983805" y="4670175"/>
            <a:ext cx="1092750" cy="941346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1034582" y="4606421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006964" y="5042249"/>
            <a:ext cx="2016403" cy="648072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1043428" y="4597574"/>
            <a:ext cx="1957425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8" name="Рисунок 17" descr="31049802_dyudyuka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340768"/>
            <a:ext cx="319810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107 L 0.00521 -0.4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558" y="990896"/>
            <a:ext cx="2406042" cy="20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0.liveinternet.ru/images/attach/d/1/131/839/131839992_2215d689cb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7110" y="1490603"/>
            <a:ext cx="3867298" cy="43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909" y="1232758"/>
            <a:ext cx="2201192" cy="14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851920" y="260648"/>
            <a:ext cx="4896544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Крошка Енот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«Крошка Енот»?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1054450" y="3925716"/>
            <a:ext cx="1985436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50" name="Picture 6" descr="https://avatars.mds.yandex.net/get-pdb/2002417/42113212-2d2b-4499-b65c-45e57d2ec635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109" y="4631966"/>
            <a:ext cx="1400793" cy="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16200000" flipH="1">
            <a:off x="1983805" y="4670175"/>
            <a:ext cx="1092750" cy="941346"/>
          </a:xfrm>
          <a:prstGeom prst="triangle">
            <a:avLst>
              <a:gd name="adj" fmla="val 48016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034582" y="4577348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020981" y="5089894"/>
            <a:ext cx="2016403" cy="584608"/>
          </a:xfrm>
          <a:prstGeom prst="triangle">
            <a:avLst>
              <a:gd name="adj" fmla="val 5162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1057001" y="4580460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3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0086 -0.4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507" y="1034345"/>
            <a:ext cx="2592289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17" y="1298430"/>
            <a:ext cx="2375670" cy="15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563888" y="332656"/>
            <a:ext cx="5256584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Леопольд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рождения кота Леопольда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054450" y="3925716"/>
            <a:ext cx="2016404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Равнобедренный треугольник 25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s://simkl.in/fanart/53/5367980f25a4bba68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321" y="4581739"/>
            <a:ext cx="1525721" cy="10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Равнобедренный треугольник 24"/>
          <p:cNvSpPr/>
          <p:nvPr/>
        </p:nvSpPr>
        <p:spPr>
          <a:xfrm rot="16200000" flipH="1">
            <a:off x="1991411" y="4648662"/>
            <a:ext cx="1092750" cy="972314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1034582" y="4577348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033455" y="5046360"/>
            <a:ext cx="2016403" cy="63483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flipV="1">
            <a:off x="1054450" y="4581739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9" name="Рисунок 18" descr="кот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556792"/>
            <a:ext cx="360740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3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0244 -0.44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Овальная выноска 6"/>
          <p:cNvSpPr/>
          <p:nvPr/>
        </p:nvSpPr>
        <p:spPr>
          <a:xfrm flipH="1">
            <a:off x="467544" y="260648"/>
            <a:ext cx="3059832" cy="2492896"/>
          </a:xfrm>
          <a:prstGeom prst="wedgeEllipseCallout">
            <a:avLst>
              <a:gd name="adj1" fmla="val -106045"/>
              <a:gd name="adj2" fmla="val 2663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Ребята, помогите </a:t>
            </a:r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 </a:t>
            </a:r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вспомнить песни, которые поют герои известных мультфильмов!</a:t>
            </a: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anypics.ru-575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80" t="13251" r="31520"/>
          <a:stretch>
            <a:fillRect/>
          </a:stretch>
        </p:blipFill>
        <p:spPr>
          <a:xfrm>
            <a:off x="3779912" y="476672"/>
            <a:ext cx="4248472" cy="78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7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950" y="966164"/>
            <a:ext cx="251249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114" y="1184320"/>
            <a:ext cx="2260169" cy="15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707905" y="332656"/>
            <a:ext cx="5040560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Какую песню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пел Умка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«Умка»?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1054450" y="3925716"/>
            <a:ext cx="1968917" cy="688218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Равнобедренный треугольник 24"/>
          <p:cNvSpPr/>
          <p:nvPr/>
        </p:nvSpPr>
        <p:spPr>
          <a:xfrm flipV="1">
            <a:off x="1043428" y="4597574"/>
            <a:ext cx="1957425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6" name="Picture 10" descr="https://avatars.mds.yandex.net/get-zen_doc/1542122/pub_5dbafc76ecfb8000ae7e24ae_5dbafcaf4e057700b0d059e3/scale_120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20689" y="4613934"/>
            <a:ext cx="1413923" cy="10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/>
          <p:cNvSpPr/>
          <p:nvPr/>
        </p:nvSpPr>
        <p:spPr>
          <a:xfrm rot="16200000" flipH="1">
            <a:off x="1976018" y="4656830"/>
            <a:ext cx="1092750" cy="941346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1034582" y="4606421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006964" y="5042249"/>
            <a:ext cx="2016403" cy="648072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1043428" y="4597574"/>
            <a:ext cx="1957425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678_oooopl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44824"/>
            <a:ext cx="3926954" cy="3933954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892752" y="64617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107 L 0.00521 -0.4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507" y="949792"/>
            <a:ext cx="2592289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072" y="1124743"/>
            <a:ext cx="2375670" cy="16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07904" y="188640"/>
            <a:ext cx="5256584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1054450" y="3925716"/>
            <a:ext cx="2016404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www.i-igrushki.ru/upload/iblock/da6/da613b6d2cf3e7403ecfbfa8c7c8bc5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45048" y="4588673"/>
            <a:ext cx="1435208" cy="11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6200000" flipH="1">
            <a:off x="1958029" y="4602811"/>
            <a:ext cx="1118722" cy="1075355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019853" y="4592078"/>
            <a:ext cx="1122206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043608" y="5157192"/>
            <a:ext cx="2016403" cy="55008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1043428" y="4588673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6" name="Рисунок 15" descr="0ec241997e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700808"/>
            <a:ext cx="3688804" cy="368880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51920" y="188640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пела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Дюдюка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Барбидокская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 мультфильма «Подарок для слона»?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121 -0.45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507" y="949792"/>
            <a:ext cx="2592289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072" y="1124743"/>
            <a:ext cx="2375670" cy="16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07904" y="188640"/>
            <a:ext cx="5256584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Чебурашка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Чебурашка и Крокодил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Гена»?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1054450" y="3925716"/>
            <a:ext cx="2016404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www.i-igrushki.ru/upload/iblock/da6/da613b6d2cf3e7403ecfbfa8c7c8bc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062" y="4588673"/>
            <a:ext cx="1581180" cy="11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6200000" flipH="1">
            <a:off x="1942848" y="4602013"/>
            <a:ext cx="1118722" cy="1075355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019853" y="4592078"/>
            <a:ext cx="1122206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043608" y="5157192"/>
            <a:ext cx="2016403" cy="55008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1043428" y="4588673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7" name="Рисунок 26" descr="k5l4y2whp7z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17008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2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121 -0.45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51" y="1052737"/>
            <a:ext cx="2454925" cy="20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789" y="1232757"/>
            <a:ext cx="2185051" cy="15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067944" y="188640"/>
            <a:ext cx="4752528" cy="1440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Фунтик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Приключения поросенка Фунтика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1020981" y="3957854"/>
            <a:ext cx="2016404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1093037" y="4596007"/>
            <a:ext cx="1944347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avatars.mds.yandex.net/get-zen_doc/1916740/pub_5d011da8d415c800b04ccd76_5d011e0a42211f00abc3f5de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658" y="4607726"/>
            <a:ext cx="1443104" cy="10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6200000" flipH="1">
            <a:off x="2020336" y="4683428"/>
            <a:ext cx="1092750" cy="941346"/>
          </a:xfrm>
          <a:prstGeom prst="triangle">
            <a:avLst>
              <a:gd name="adj" fmla="val 45028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014968" y="4596963"/>
            <a:ext cx="1131976" cy="1075054"/>
          </a:xfrm>
          <a:prstGeom prst="triangle">
            <a:avLst>
              <a:gd name="adj" fmla="val 487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020981" y="5052404"/>
            <a:ext cx="2016403" cy="648072"/>
          </a:xfrm>
          <a:prstGeom prst="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1019931" y="4600639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8" name="Рисунок 27" descr="f5767644d9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772816"/>
            <a:ext cx="4248472" cy="424847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020272" y="1772816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0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138 -0.44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04" y="836712"/>
            <a:ext cx="2592289" cy="21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17" y="1052736"/>
            <a:ext cx="237567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19872" y="260648"/>
            <a:ext cx="5544616" cy="1080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Ёжик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endParaRPr lang="ru-RU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Трям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здравствуйте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1054450" y="3951688"/>
            <a:ext cx="1946403" cy="642785"/>
            <a:chOff x="1054450" y="3925716"/>
            <a:chExt cx="2016404" cy="642785"/>
          </a:xfrm>
          <a:noFill/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 flipV="1">
            <a:off x="1043428" y="4594473"/>
            <a:ext cx="1957425" cy="66807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avatars.mds.yandex.net/get-pdb/1822443/839a8887-5f31-43be-8619-d233bda39ce9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158" y="4594473"/>
            <a:ext cx="1542048" cy="10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6200000" flipH="1">
            <a:off x="1933778" y="4562263"/>
            <a:ext cx="1057487" cy="1109632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1034582" y="4577348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065705" y="5070353"/>
            <a:ext cx="1949549" cy="575466"/>
          </a:xfrm>
          <a:prstGeom prst="triangle">
            <a:avLst>
              <a:gd name="adj" fmla="val 48381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1014285" y="4588334"/>
            <a:ext cx="2000969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ф_157-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5511" y="1556792"/>
            <a:ext cx="4527408" cy="3960440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244 -0.477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90" y="908720"/>
            <a:ext cx="2592289" cy="22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00" y="1124744"/>
            <a:ext cx="2375670" cy="16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283968" y="188640"/>
            <a:ext cx="4536504" cy="1296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Винни Пух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Винни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Пух»?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1054450" y="3925716"/>
            <a:ext cx="1985437" cy="642785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Равнобедренный треугольник 22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>
              <a:gd name="adj" fmla="val 51636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 descr="https://coubsecure-s.akamaihd.net/get/b74/p/coub/simple/cw_image/b97f91faf18/f7a3f4ff8399f4bf7f00e/med_1471946763_0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436" y="4591790"/>
            <a:ext cx="1534442" cy="10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 rot="16200000" flipH="1">
            <a:off x="1991857" y="4612962"/>
            <a:ext cx="1092489" cy="1003569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034582" y="4577348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043428" y="5042481"/>
            <a:ext cx="2017107" cy="618510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V="1">
            <a:off x="1043428" y="4568501"/>
            <a:ext cx="1996458" cy="6680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maxresdefault-1-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50" r="26375"/>
          <a:stretch>
            <a:fillRect/>
          </a:stretch>
        </p:blipFill>
        <p:spPr>
          <a:xfrm>
            <a:off x="4932040" y="1412776"/>
            <a:ext cx="3767176" cy="4639444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9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0105 -0.46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originals/05/4a/5d/054a5d5aa1d6f36071a5de332949f16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932040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flipV="1">
            <a:off x="1043428" y="4568494"/>
            <a:ext cx="1957425" cy="807260"/>
          </a:xfrm>
          <a:prstGeom prst="triangle">
            <a:avLst>
              <a:gd name="adj" fmla="val 5039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54450" y="3925716"/>
            <a:ext cx="1946403" cy="668760"/>
            <a:chOff x="1054450" y="3925716"/>
            <a:chExt cx="2016404" cy="642785"/>
          </a:xfrm>
          <a:solidFill>
            <a:schemeClr val="bg1"/>
          </a:solidFill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1054450" y="3925716"/>
              <a:ext cx="2016404" cy="642785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1144147" y="3989994"/>
              <a:ext cx="1814965" cy="578507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4" descr="https://static.tildacdn.com/tild3730-3438-4464-b432-376132613630/tv_PNG392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077" y="764705"/>
            <a:ext cx="2478050" cy="21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funart.pro/uploads/posts/2020-03/1585256851_43-p-svetlo-chernie-foni-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669" y="980728"/>
            <a:ext cx="2182866" cy="15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ytimg.com/vi/iXfrOjsuMyg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723" y="4594473"/>
            <a:ext cx="1506918" cy="10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1983806" y="4670177"/>
            <a:ext cx="1092748" cy="941346"/>
          </a:xfrm>
          <a:prstGeom prst="triangle">
            <a:avLst>
              <a:gd name="adj" fmla="val 45028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034582" y="4577348"/>
            <a:ext cx="1092747" cy="1075054"/>
          </a:xfrm>
          <a:prstGeom prst="triangle">
            <a:avLst>
              <a:gd name="adj" fmla="val 487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33455" y="5073475"/>
            <a:ext cx="2016403" cy="58777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404664"/>
            <a:ext cx="489654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песню пел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Львёнок из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мультфильма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Львёнок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Черепаха </a:t>
            </a:r>
            <a:r>
              <a:rPr lang="ru-RU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пели песню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»?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flipV="1">
            <a:off x="1061277" y="4594476"/>
            <a:ext cx="1939576" cy="642092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432048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2107 L 0.00487 -0.4875 " pathEditMode="relative" rAng="0" ptsTypes="AA">
                                      <p:cBhvr>
                                        <p:cTn id="8" dur="24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Дидактическая игра  «О чём поют герои мультфильмов?»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«О чём поют герои мультфильмов?»</dc:title>
  <dc:creator>Машуля</dc:creator>
  <cp:lastModifiedBy>Пользователь Windows</cp:lastModifiedBy>
  <cp:revision>1</cp:revision>
  <dcterms:created xsi:type="dcterms:W3CDTF">2021-02-13T12:38:24Z</dcterms:created>
  <dcterms:modified xsi:type="dcterms:W3CDTF">2021-02-13T13:53:14Z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1919124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